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17" roundtripDataSignature="AMtx7mgDESxtX0F3ika2PaJJ+qsMAh5h8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6572bfd8211ca837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6572bfd8211ca83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5cc4631257785aef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5cc4631257785aef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6d3662044e3d069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6d3662044e3d069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5cc4631257785aef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5cc4631257785aef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6d3662044e3d069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6d3662044e3d06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52024bb26880fa1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52024bb26880fa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5b2f7a8f2f0f271f_4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1" name="Google Shape;11;g5b2f7a8f2f0f271f_4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2" name="Google Shape;12;g5b2f7a8f2f0f271f_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5b2f7a8f2f0f271f_8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g5b2f7a8f2f0f271f_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g5b2f7a8f2f0f271f_1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8" name="Google Shape;18;g5b2f7a8f2f0f271f_1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9" name="Google Shape;19;g5b2f7a8f2f0f271f_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5b2f7a8f2f0f271f_1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g5b2f7a8f2f0f271f_1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3" name="Google Shape;23;g5b2f7a8f2f0f271f_1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4" name="Google Shape;24;g5b2f7a8f2f0f271f_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5b2f7a8f2f0f271f_2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7" name="Google Shape;27;g5b2f7a8f2f0f271f_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5b2f7a8f2f0f271f_23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0" name="Google Shape;30;g5b2f7a8f2f0f271f_23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1" name="Google Shape;31;g5b2f7a8f2f0f271f_2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5b2f7a8f2f0f271f_27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4" name="Google Shape;34;g5b2f7a8f2f0f271f_2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5b2f7a8f2f0f271f_3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g5b2f7a8f2f0f271f_30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38" name="Google Shape;38;g5b2f7a8f2f0f271f_30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9" name="Google Shape;39;g5b2f7a8f2f0f271f_30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0" name="Google Shape;40;g5b2f7a8f2f0f271f_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5b2f7a8f2f0f271f_36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3" name="Google Shape;43;g5b2f7a8f2f0f271f_3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5b2f7a8f2f0f271f_39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g5b2f7a8f2f0f271f_39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7" name="Google Shape;47;g5b2f7a8f2f0f271f_3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5b2f7a8f2f0f271f_4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5b2f7a8f2f0f271f_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g5b2f7a8f2f0f271f_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g5b2f7a8f2f0f271f_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6572bfd8211ca837_0"/>
          <p:cNvSpPr txBox="1"/>
          <p:nvPr>
            <p:ph type="title"/>
          </p:nvPr>
        </p:nvSpPr>
        <p:spPr>
          <a:xfrm>
            <a:off x="0" y="100"/>
            <a:ext cx="12192000" cy="68580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900">
                <a:latin typeface="Times New Roman"/>
                <a:ea typeface="Times New Roman"/>
                <a:cs typeface="Times New Roman"/>
                <a:sym typeface="Times New Roman"/>
              </a:rPr>
              <a:t>Министерство науки и высшего образования Российской Федерации </a:t>
            </a:r>
            <a:endParaRPr b="1"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900">
                <a:latin typeface="Times New Roman"/>
                <a:ea typeface="Times New Roman"/>
                <a:cs typeface="Times New Roman"/>
                <a:sym typeface="Times New Roman"/>
              </a:rPr>
              <a:t>Федеральное государственное образовательное учреждение высшего образования </a:t>
            </a:r>
            <a:endParaRPr b="1"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900">
                <a:latin typeface="Times New Roman"/>
                <a:ea typeface="Times New Roman"/>
                <a:cs typeface="Times New Roman"/>
                <a:sym typeface="Times New Roman"/>
              </a:rPr>
              <a:t>Российский экономический университет имени Г. В. Плеханова</a:t>
            </a:r>
            <a:endParaRPr b="1"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900">
                <a:latin typeface="Times New Roman"/>
                <a:ea typeface="Times New Roman"/>
                <a:cs typeface="Times New Roman"/>
                <a:sym typeface="Times New Roman"/>
              </a:rPr>
              <a:t>Московский приборостроительный техникум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900" u="sng">
                <a:latin typeface="Times New Roman"/>
                <a:ea typeface="Times New Roman"/>
                <a:cs typeface="Times New Roman"/>
                <a:sym typeface="Times New Roman"/>
              </a:rPr>
              <a:t>Вводный инструктаж по охране труда для студентов первого курса</a:t>
            </a:r>
            <a:endParaRPr b="1" sz="2900" u="sng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900" u="sng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900" u="sng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900" u="sng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900" u="sng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900">
                <a:latin typeface="Times New Roman"/>
                <a:ea typeface="Times New Roman"/>
                <a:cs typeface="Times New Roman"/>
                <a:sym typeface="Times New Roman"/>
              </a:rPr>
              <a:t>Москва 2026 г.</a:t>
            </a:r>
            <a:endParaRPr b="1" sz="29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5cc4631257785aef_4"/>
          <p:cNvSpPr txBox="1"/>
          <p:nvPr>
            <p:ph type="title"/>
          </p:nvPr>
        </p:nvSpPr>
        <p:spPr>
          <a:xfrm>
            <a:off x="559039" y="1"/>
            <a:ext cx="11073900" cy="685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Содержание</a:t>
            </a:r>
            <a:r>
              <a:rPr b="1" lang="ru-RU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63550" lvl="0" marL="457200" rtl="0" algn="l">
              <a:spcBef>
                <a:spcPts val="0"/>
              </a:spcBef>
              <a:spcAft>
                <a:spcPts val="0"/>
              </a:spcAft>
              <a:buSzPts val="3700"/>
              <a:buFont typeface="Times New Roman"/>
              <a:buChar char="●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Основные права и обязанности обучающихся в Московском приборостроительном техникуме.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63550" lvl="0" marL="457200" rtl="0" algn="l">
              <a:spcBef>
                <a:spcPts val="0"/>
              </a:spcBef>
              <a:spcAft>
                <a:spcPts val="0"/>
              </a:spcAft>
              <a:buSzPts val="3700"/>
              <a:buFont typeface="Times New Roman"/>
              <a:buChar char="●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Обязанности обучающихся на занятиях по физической культуре.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63550" lvl="0" marL="457200" rtl="0" algn="l">
              <a:spcBef>
                <a:spcPts val="0"/>
              </a:spcBef>
              <a:spcAft>
                <a:spcPts val="0"/>
              </a:spcAft>
              <a:buSzPts val="3700"/>
              <a:buFont typeface="Times New Roman"/>
              <a:buChar char="●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Охрана труда и техника безопасности  при поездке на культурно-экскурсионные мероприятия.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63550" lvl="0" marL="457200" rtl="0" algn="l">
              <a:spcBef>
                <a:spcPts val="0"/>
              </a:spcBef>
              <a:spcAft>
                <a:spcPts val="0"/>
              </a:spcAft>
              <a:buSzPts val="3700"/>
              <a:buFont typeface="Times New Roman"/>
              <a:buChar char="●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Общие вопросы об ответственности обучающихся при порче имущества техникума.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"/>
          <p:cNvSpPr txBox="1"/>
          <p:nvPr>
            <p:ph type="ctrTitle"/>
          </p:nvPr>
        </p:nvSpPr>
        <p:spPr>
          <a:xfrm>
            <a:off x="0" y="1302725"/>
            <a:ext cx="12192000" cy="555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7403"/>
              </a:buClr>
              <a:buSzPts val="1400"/>
              <a:buFont typeface="Arial"/>
              <a:buNone/>
            </a:pPr>
            <a:r>
              <a:rPr b="1" lang="ru-RU" sz="2000">
                <a:solidFill>
                  <a:srgbClr val="FF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	Обучающиеся имеют права  и  обязаны:</a:t>
            </a:r>
            <a:b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000">
                <a:solidFill>
                  <a:srgbClr val="FD7403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- овладевать теоретическими знаниями, практическими навыками и современными методами исследований по избранному направлению подготовки;</a:t>
            </a:r>
            <a:b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	- посещать все виды учебных занятий в университете и выполнять в установленные сроки все виды заданий, предусмотренные учебными планами и образовательными программами;</a:t>
            </a:r>
            <a:b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	- не допускать нарушений учебной дисциплины, своевременно выполнять все распоряжения и предписания руководства Университета, а также соответствующего структурного подразделения;</a:t>
            </a:r>
            <a:b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	- предоставить вместе с заявлением оформленный в установленном порядке обходной лист при отчислении из университета;</a:t>
            </a:r>
            <a:b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	- поддерживать чистоту и порядок в Университете;</a:t>
            </a:r>
            <a:b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	- нести ответственность за причинение материального ущерба Университету;</a:t>
            </a:r>
            <a:b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соблюдать правила поведения в общественных местах;</a:t>
            </a:r>
            <a:b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	- при неявке на занятии по уважительным причинам обучающийся обязан сообщить об этом в дирекцию института, деканат факультета и в первый день явки в Университет предоставить данные о причинах пропуска занятий.</a:t>
            </a:r>
            <a:b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	- соблюдать настоящие Правила внутреннего распорядка и все нормативные документы, касающиеся всех вопросов жизнедеятельности, обучающихся в университете;</a:t>
            </a:r>
            <a:b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	- соблюдать правила проживания в студенческом общежитии, санатории - профилактории;</a:t>
            </a:r>
            <a:b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	- соблюдать Устав университета.</a:t>
            </a:r>
            <a:br>
              <a:rPr b="1" lang="ru-RU" sz="2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endParaRPr b="1" sz="20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5" name="Google Shape;65;p2"/>
          <p:cNvSpPr txBox="1"/>
          <p:nvPr>
            <p:ph idx="1" type="subTitle"/>
          </p:nvPr>
        </p:nvSpPr>
        <p:spPr>
          <a:xfrm>
            <a:off x="1266721" y="825541"/>
            <a:ext cx="88272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Основные права и обязанности обучающихся </a:t>
            </a:r>
            <a:endParaRPr sz="2250">
              <a:solidFill>
                <a:srgbClr val="000000"/>
              </a:solidFill>
            </a:endParaRPr>
          </a:p>
        </p:txBody>
      </p:sp>
      <p:pic>
        <p:nvPicPr>
          <p:cNvPr id="66" name="Google Shape;6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0945"/>
            <a:ext cx="1266729" cy="1164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6598" y="-70945"/>
            <a:ext cx="2184520" cy="1373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6d3662044e3d069_8"/>
          <p:cNvSpPr txBox="1"/>
          <p:nvPr>
            <p:ph type="title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ru-RU"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обязанности обучающихся на занятиях по физической культуре </a:t>
            </a:r>
            <a:endParaRPr sz="3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Выдержка из Инструкции №56 - Правила техники безопасности в зале ОФП:</a:t>
            </a:r>
            <a:endParaRPr b="1" sz="32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latin typeface="Times New Roman"/>
                <a:ea typeface="Times New Roman"/>
                <a:cs typeface="Times New Roman"/>
                <a:sym typeface="Times New Roman"/>
              </a:rPr>
              <a:t>2.1 Допускаются к занятиям в спортивном зале обучающиеся только в спортивной одежде и обуви с нескользкой подошвой.</a:t>
            </a:r>
            <a:endParaRPr b="1"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latin typeface="Times New Roman"/>
                <a:ea typeface="Times New Roman"/>
                <a:cs typeface="Times New Roman"/>
                <a:sym typeface="Times New Roman"/>
              </a:rPr>
              <a:t>2.2. Запрещается входить в спортивный зал в верхней одежде.</a:t>
            </a:r>
            <a:endParaRPr b="1"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latin typeface="Times New Roman"/>
                <a:ea typeface="Times New Roman"/>
                <a:cs typeface="Times New Roman"/>
                <a:sym typeface="Times New Roman"/>
              </a:rPr>
              <a:t>2.3 Обучающимся необходимо соблюдать личную гигиену.</a:t>
            </a:r>
            <a:endParaRPr b="1"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latin typeface="Times New Roman"/>
                <a:ea typeface="Times New Roman"/>
                <a:cs typeface="Times New Roman"/>
                <a:sym typeface="Times New Roman"/>
              </a:rPr>
              <a:t>2.4. Обучающимся не разрешается приносить в спортзал рюкзаки и сумки.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ВАЖНО!!! БЕЗ ПРЕПОДАВАТЕЛЕЙ В ЗАЛ ЗАХОДИТЬ ЗАПРЕЩЕНО!!!</a:t>
            </a:r>
            <a:endParaRPr>
              <a:solidFill>
                <a:srgbClr val="CC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5cc4631257785aef_12"/>
          <p:cNvSpPr txBox="1"/>
          <p:nvPr>
            <p:ph type="title"/>
          </p:nvPr>
        </p:nvSpPr>
        <p:spPr>
          <a:xfrm>
            <a:off x="0" y="-666900"/>
            <a:ext cx="12192000" cy="7524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Общие требования безопасности в общественных местах ( музей, театр, библиотека и т.д.).</a:t>
            </a:r>
            <a:endParaRPr b="1" sz="3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>
                <a:latin typeface="Times New Roman"/>
                <a:ea typeface="Times New Roman"/>
                <a:cs typeface="Times New Roman"/>
                <a:sym typeface="Times New Roman"/>
              </a:rPr>
              <a:t> К участию в культурно-экскурсионных мероприятиях допускаются обучающиеся, не имеющие противопоказаний по состоянию здоровья.</a:t>
            </a:r>
            <a:endParaRPr sz="3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b="1" lang="ru-RU" sz="31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 посещении культурно - экскурсионных мероприятий обучающиеся обязаны:</a:t>
            </a:r>
            <a:endParaRPr sz="31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ru-RU" sz="2600">
                <a:latin typeface="Times New Roman"/>
                <a:ea typeface="Times New Roman"/>
                <a:cs typeface="Times New Roman"/>
                <a:sym typeface="Times New Roman"/>
              </a:rPr>
              <a:t>Соблюдать дисциплину, четко выполнять все указания инструктора, (экскурсовода), педагога, самовольно не оставлять место расположения группы.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ru-RU" sz="2600">
                <a:latin typeface="Times New Roman"/>
                <a:ea typeface="Times New Roman"/>
                <a:cs typeface="Times New Roman"/>
                <a:sym typeface="Times New Roman"/>
              </a:rPr>
              <a:t> Не допускать конфликтных ситуаций между участниками мероприятия, а также с местным населением.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b="1" lang="ru-RU" sz="2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Запрещено:</a:t>
            </a:r>
            <a:r>
              <a:rPr b="1" lang="ru-RU" sz="26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lang="ru-RU" sz="2600">
                <a:latin typeface="Times New Roman"/>
                <a:ea typeface="Times New Roman"/>
                <a:cs typeface="Times New Roman"/>
                <a:sym typeface="Times New Roman"/>
              </a:rPr>
              <a:t>приобретать и употреблять продукты питания без согласования с руководителем группы, употреблять алкогольные напитки, табачную продукцию.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8"/>
              <a:buFont typeface="Arial"/>
              <a:buNone/>
            </a:pPr>
            <a:r>
              <a:t/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75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</p:txBody>
      </p:sp>
      <p:pic>
        <p:nvPicPr>
          <p:cNvPr id="78" name="Google Shape;78;g5cc4631257785aef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0945"/>
            <a:ext cx="1266729" cy="1164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g5cc4631257785aef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6598" y="-70945"/>
            <a:ext cx="2184520" cy="1373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6d3662044e3d069_0"/>
          <p:cNvSpPr txBox="1"/>
          <p:nvPr>
            <p:ph type="title"/>
          </p:nvPr>
        </p:nvSpPr>
        <p:spPr>
          <a:xfrm>
            <a:off x="415650" y="1332276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latin typeface="Times New Roman"/>
                <a:ea typeface="Times New Roman"/>
                <a:cs typeface="Times New Roman"/>
                <a:sym typeface="Times New Roman"/>
              </a:rPr>
              <a:t>Общие вопросы ответственности обучающихся</a:t>
            </a:r>
            <a:r>
              <a:rPr lang="ru-RU" sz="28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ru-RU" sz="2800">
                <a:latin typeface="Times New Roman"/>
                <a:ea typeface="Times New Roman"/>
                <a:cs typeface="Times New Roman"/>
                <a:sym typeface="Times New Roman"/>
              </a:rPr>
              <a:t>при порче имущества</a:t>
            </a:r>
            <a:endParaRPr b="1"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g16d3662044e3d069_0"/>
          <p:cNvSpPr txBox="1"/>
          <p:nvPr>
            <p:ph idx="1" type="body"/>
          </p:nvPr>
        </p:nvSpPr>
        <p:spPr>
          <a:xfrm>
            <a:off x="415600" y="2331652"/>
            <a:ext cx="5333100" cy="4526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пункте 3.1 правил внутреннего распорядка для обучающихся в федеральном государственном бюджетном образовательном учреждении высшего образования «РЭУ им. Г. В. Плеханова» сказано, что обучающиеся обязаны:</a:t>
            </a:r>
            <a:br>
              <a:rPr b="1" lang="ru-RU" sz="24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• бережно и аккуратно относиться к учебным и иным помещениям, оборудованию, учебным пособиям, литературе, приборам, другому имуществу Университета;</a:t>
            </a:r>
            <a:b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нести материальную ответственность за ущерб, причиненный имуществу Университета, в соответствии с нормами действующего законодательства.</a:t>
            </a:r>
            <a:endParaRPr sz="2000"/>
          </a:p>
        </p:txBody>
      </p:sp>
      <p:sp>
        <p:nvSpPr>
          <p:cNvPr id="86" name="Google Shape;86;g16d3662044e3d069_0"/>
          <p:cNvSpPr txBox="1"/>
          <p:nvPr>
            <p:ph idx="2" type="body"/>
          </p:nvPr>
        </p:nvSpPr>
        <p:spPr>
          <a:xfrm>
            <a:off x="6096000" y="2331575"/>
            <a:ext cx="5680200" cy="4526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Согласно договору об образовательных услугах к</a:t>
            </a:r>
            <a:br>
              <a:rPr lang="ru-RU" sz="21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1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обязанностям обучающихся относится:</a:t>
            </a:r>
            <a:endParaRPr sz="21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ru-RU" sz="2400">
                <a:solidFill>
                  <a:schemeClr val="dk1"/>
                </a:solidFill>
              </a:rPr>
            </a:b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Пункт 2.7.1. - Соблюдать Устав, требования внутреннего распорядка Исполнителя, правила техники безопасности, пожарной̆ безопасности и иных локальных нормативных актов Исполнителя;</a:t>
            </a:r>
            <a:b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Пункт 2.7.2. - Бережно относиться к имуществу Исполнителя. Возмещать ущерб, причиненный̆ имуществу Исполнителя, в соответствии с законодательством Россий; </a:t>
            </a:r>
            <a:b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Пункт 2.7.3. - Уважительно относиться к другим обучающимся, преподавателям и иным сотрудникам Исполнителя. </a:t>
            </a:r>
            <a:endParaRPr/>
          </a:p>
        </p:txBody>
      </p:sp>
      <p:pic>
        <p:nvPicPr>
          <p:cNvPr id="87" name="Google Shape;87;g16d3662044e3d069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0945"/>
            <a:ext cx="1266729" cy="1164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16d3662044e3d069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6598" y="-70945"/>
            <a:ext cx="2184520" cy="1373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"/>
          <p:cNvSpPr txBox="1"/>
          <p:nvPr>
            <p:ph type="ctrTitle"/>
          </p:nvPr>
        </p:nvSpPr>
        <p:spPr>
          <a:xfrm>
            <a:off x="1082400" y="410475"/>
            <a:ext cx="9144000" cy="390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latin typeface="Times New Roman"/>
                <a:ea typeface="Times New Roman"/>
                <a:cs typeface="Times New Roman"/>
                <a:sym typeface="Times New Roman"/>
              </a:rPr>
              <a:t>Меры ответственности в техникуме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br>
              <a:rPr lang="ru-RU" sz="2400">
                <a:latin typeface="Arial"/>
                <a:ea typeface="Arial"/>
                <a:cs typeface="Arial"/>
                <a:sym typeface="Arial"/>
              </a:rPr>
            </a:br>
            <a:r>
              <a:rPr lang="ru-RU" sz="2600">
                <a:latin typeface="Times New Roman"/>
                <a:ea typeface="Times New Roman"/>
                <a:cs typeface="Times New Roman"/>
                <a:sym typeface="Times New Roman"/>
              </a:rPr>
              <a:t>За нарушение обучающимися в учебном заведении обязанностей, предусмотренных Уставом, правилами внутреннего распорядка в учебном заведении или иными локальными нормативными актами учебного заведения, к ним может быть применено одно из следующих дисциплинарных взысканий: </a:t>
            </a:r>
            <a:br>
              <a:rPr lang="ru-RU" sz="26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600">
                <a:latin typeface="Times New Roman"/>
                <a:ea typeface="Times New Roman"/>
                <a:cs typeface="Times New Roman"/>
                <a:sym typeface="Times New Roman"/>
              </a:rPr>
              <a:t>📌 </a:t>
            </a:r>
            <a:r>
              <a:rPr lang="ru-RU" sz="2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Замечание</a:t>
            </a:r>
            <a:r>
              <a:rPr lang="ru-RU" sz="26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ru-RU" sz="26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600">
                <a:latin typeface="Times New Roman"/>
                <a:ea typeface="Times New Roman"/>
                <a:cs typeface="Times New Roman"/>
                <a:sym typeface="Times New Roman"/>
              </a:rPr>
              <a:t>📌 </a:t>
            </a:r>
            <a:r>
              <a:rPr lang="ru-RU" sz="2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Выговор</a:t>
            </a:r>
            <a:r>
              <a:rPr lang="ru-RU" sz="26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ru-RU" sz="26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600">
                <a:latin typeface="Times New Roman"/>
                <a:ea typeface="Times New Roman"/>
                <a:cs typeface="Times New Roman"/>
                <a:sym typeface="Times New Roman"/>
              </a:rPr>
              <a:t>📌 </a:t>
            </a:r>
            <a:r>
              <a:rPr lang="ru-RU" sz="2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Отчисление </a:t>
            </a:r>
            <a:endParaRPr i="0" sz="2600" u="none" strike="noStrik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4" name="Google Shape;9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0945"/>
            <a:ext cx="1266729" cy="1164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6598" y="-70945"/>
            <a:ext cx="2184520" cy="1373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70329" y="4273937"/>
            <a:ext cx="4445000" cy="168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"/>
          <p:cNvSpPr txBox="1"/>
          <p:nvPr>
            <p:ph type="ctrTitle"/>
          </p:nvPr>
        </p:nvSpPr>
        <p:spPr>
          <a:xfrm>
            <a:off x="1082390" y="2434465"/>
            <a:ext cx="9144000" cy="30267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latin typeface="Times New Roman"/>
                <a:ea typeface="Times New Roman"/>
                <a:cs typeface="Times New Roman"/>
                <a:sym typeface="Times New Roman"/>
              </a:rPr>
              <a:t>Мера ответственности по законодательству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latin typeface="Times New Roman"/>
                <a:ea typeface="Times New Roman"/>
                <a:cs typeface="Times New Roman"/>
                <a:sym typeface="Times New Roman"/>
              </a:rPr>
              <a:t> Российской Федерации </a:t>
            </a:r>
            <a:br>
              <a:rPr b="1" i="0" lang="ru-RU" sz="2400" u="none" strike="noStrike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b="1" i="0" sz="2400" u="none" strike="noStrike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ru-RU" sz="2800" u="none" strike="noStrike">
                <a:latin typeface="Times New Roman"/>
                <a:ea typeface="Times New Roman"/>
                <a:cs typeface="Times New Roman"/>
                <a:sym typeface="Times New Roman"/>
              </a:rPr>
              <a:t>За причинение вреда имуществу техникума, вы подлежите дисциплинарной ответственности, а также можете быть привлечены к одной из мер предусмотренной законодательством:</a:t>
            </a:r>
            <a:br>
              <a:rPr b="0" i="0" lang="ru-RU" sz="2800" u="none" strike="noStrike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ru-RU" sz="2800" u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-Гражданско-правовая ответственность;</a:t>
            </a:r>
            <a:br>
              <a:rPr b="0" i="0" lang="ru-RU" sz="2800" u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ru-RU" sz="2800" u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-Административная ответственность;</a:t>
            </a:r>
            <a:br>
              <a:rPr b="0" i="0" lang="ru-RU" sz="2800" u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ru-RU" sz="2800" u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-Уголовная ответственность.</a:t>
            </a:r>
            <a:br>
              <a:rPr b="0" i="0" lang="ru-RU" sz="2800" u="none" strike="noStrike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ru-RU" sz="2800" u="none" strike="noStrike">
                <a:latin typeface="Times New Roman"/>
                <a:ea typeface="Times New Roman"/>
                <a:cs typeface="Times New Roman"/>
                <a:sym typeface="Times New Roman"/>
              </a:rPr>
              <a:t>За причинение материального вреда собственности техникума, студенты будут нести наказания перед администрацией, а также переданы в компетентные органы.</a:t>
            </a:r>
            <a:endParaRPr/>
          </a:p>
        </p:txBody>
      </p:sp>
      <p:pic>
        <p:nvPicPr>
          <p:cNvPr id="102" name="Google Shape;10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0945"/>
            <a:ext cx="1266729" cy="1164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6598" y="-70945"/>
            <a:ext cx="2184520" cy="1373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5623" y="410397"/>
            <a:ext cx="4482709" cy="5738733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6"/>
          <p:cNvSpPr txBox="1"/>
          <p:nvPr>
            <p:ph idx="1" type="subTitle"/>
          </p:nvPr>
        </p:nvSpPr>
        <p:spPr>
          <a:xfrm>
            <a:off x="6156459" y="1602293"/>
            <a:ext cx="3457903" cy="1262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sz="3200">
                <a:latin typeface="Times New Roman"/>
                <a:ea typeface="Times New Roman"/>
                <a:cs typeface="Times New Roman"/>
                <a:sym typeface="Times New Roman"/>
              </a:rPr>
              <a:t>Пример искового заявления, который может быть подан в отношении вас за порчу имущества техникума</a:t>
            </a:r>
            <a:endParaRPr/>
          </a:p>
        </p:txBody>
      </p:sp>
      <p:pic>
        <p:nvPicPr>
          <p:cNvPr id="110" name="Google Shape;11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70945"/>
            <a:ext cx="1266729" cy="1164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436598" y="-70945"/>
            <a:ext cx="2184520" cy="1373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52024bb26880fa1_5"/>
          <p:cNvSpPr txBox="1"/>
          <p:nvPr>
            <p:ph type="title"/>
          </p:nvPr>
        </p:nvSpPr>
        <p:spPr>
          <a:xfrm>
            <a:off x="358250" y="0"/>
            <a:ext cx="11128500" cy="1197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Times New Roman"/>
                <a:ea typeface="Times New Roman"/>
                <a:cs typeface="Times New Roman"/>
                <a:sym typeface="Times New Roman"/>
              </a:rPr>
              <a:t>Контакты сотрудников отделения первого курса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7" name="Google Shape;117;g352024bb26880fa1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7825" y="1197925"/>
            <a:ext cx="8878099" cy="566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"/>
          <p:cNvSpPr txBox="1"/>
          <p:nvPr>
            <p:ph type="ctrTitle"/>
          </p:nvPr>
        </p:nvSpPr>
        <p:spPr>
          <a:xfrm>
            <a:off x="893204" y="2053404"/>
            <a:ext cx="9144000" cy="23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lang="ru-RU" sz="2400">
                <a:latin typeface="Times New Roman"/>
                <a:ea typeface="Times New Roman"/>
                <a:cs typeface="Times New Roman"/>
                <a:sym typeface="Times New Roman"/>
              </a:rPr>
              <a:t>Незнание закона, не освобождает от ответственности!</a:t>
            </a:r>
            <a:br>
              <a:rPr b="1" lang="ru-RU" sz="2400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ru-RU" sz="2400">
                <a:latin typeface="Arial"/>
                <a:ea typeface="Arial"/>
                <a:cs typeface="Arial"/>
                <a:sym typeface="Arial"/>
              </a:rPr>
            </a:br>
            <a:r>
              <a:rPr b="1" lang="ru-RU" sz="7200">
                <a:latin typeface="Arial"/>
                <a:ea typeface="Arial"/>
                <a:cs typeface="Arial"/>
                <a:sym typeface="Arial"/>
              </a:rPr>
              <a:t>	СОБЛЮДАЙ ПРАВИЛА!</a:t>
            </a:r>
            <a:br>
              <a:rPr lang="ru-RU" sz="2400">
                <a:latin typeface="Arial"/>
                <a:ea typeface="Arial"/>
                <a:cs typeface="Arial"/>
                <a:sym typeface="Arial"/>
              </a:rPr>
            </a:b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0945"/>
            <a:ext cx="1266729" cy="1164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6598" y="-70945"/>
            <a:ext cx="2184520" cy="1373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2022-01-31T14:37:20Z</dcterms:created>
  <dc:creator>Microsoft Office User</dc:creator>
</cp:coreProperties>
</file>